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71" d="100"/>
          <a:sy n="171" d="100"/>
        </p:scale>
        <p:origin x="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86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3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50918B">
              <a:alpha val="20000"/>
            </a:srgbClr>
          </a:solidFill>
          <a:ln w="12700">
            <a:solidFill>
              <a:srgbClr val="50918B">
                <a:alpha val="2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365760"/>
            <a:ext cx="2286000" cy="320040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365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33622"/>
                </a:solidFill>
              </a:rPr>
              <a:t>MATERI PERKULIAHAN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91440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Ocean &amp;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365760" y="169164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D4A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Ocean Strategy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365760" y="260604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BBD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 Bersaing &amp; Inovasi untuk Pengembangan Bisnis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65760" y="3154680"/>
            <a:ext cx="2743200" cy="36576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32918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Ditujukan untuk mahasiswa yang sedang mengembangkan bisnis yang sudah berjalan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65760" y="4297680"/>
            <a:ext cx="1920240" cy="411480"/>
          </a:xfrm>
          <a:prstGeom prst="rect">
            <a:avLst/>
          </a:prstGeom>
          <a:solidFill>
            <a:srgbClr val="50918B">
              <a:alpha val="70000"/>
            </a:srgbClr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42976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Strategy Canvas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468880" y="4297680"/>
            <a:ext cx="1920240" cy="411480"/>
          </a:xfrm>
          <a:prstGeom prst="rect">
            <a:avLst/>
          </a:prstGeom>
          <a:solidFill>
            <a:srgbClr val="50918B">
              <a:alpha val="70000"/>
            </a:srgbClr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468880" y="42976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ERRC Framework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0" y="4297680"/>
            <a:ext cx="1920240" cy="411480"/>
          </a:xfrm>
          <a:prstGeom prst="rect">
            <a:avLst/>
          </a:prstGeom>
          <a:solidFill>
            <a:srgbClr val="50918B">
              <a:alpha val="70000"/>
            </a:srgbClr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0" y="42976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Competitive Matrix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33622"/>
          </a:solidFill>
          <a:ln w="12700">
            <a:solidFill>
              <a:srgbClr val="1336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Itu Red Ocean &amp; Blue Ocean?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6858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 kondisi pasar yang berbeda — dan dua cara berpikir yang berbeda untuk bisnis Anda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74320" y="1143000"/>
            <a:ext cx="4023360" cy="3474720"/>
          </a:xfrm>
          <a:prstGeom prst="rect">
            <a:avLst/>
          </a:prstGeom>
          <a:solidFill>
            <a:srgbClr val="FFF5F5"/>
          </a:solidFill>
          <a:ln w="25400">
            <a:solidFill>
              <a:srgbClr val="E53E3E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143000"/>
            <a:ext cx="4023360" cy="502920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1430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🔴  RED OCEAN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1783080"/>
            <a:ext cx="201168" cy="201168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1755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Pasar yang SUDAH ADA dan dikenal banyak orang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221992"/>
            <a:ext cx="201168" cy="201168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194560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Banyak pemain/kompetitor yang bersaing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660904"/>
            <a:ext cx="201168" cy="201168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9808" y="2633472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Semua berlomba rebut pelanggan yang sama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57200" y="3099816"/>
            <a:ext cx="201168" cy="201168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49808" y="3072384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Perang harga, promosi, fitur jadi senjata utama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3538728"/>
            <a:ext cx="201168" cy="201168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9808" y="3511296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 ketat → keuntungan makin tipis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846320" y="1143000"/>
            <a:ext cx="4023360" cy="3474720"/>
          </a:xfrm>
          <a:prstGeom prst="rect">
            <a:avLst/>
          </a:prstGeom>
          <a:solidFill>
            <a:srgbClr val="F0FDF9"/>
          </a:solidFill>
          <a:ln w="25400">
            <a:solidFill>
              <a:srgbClr val="50918B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846320" y="1143000"/>
            <a:ext cx="4023360" cy="502920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46320" y="11430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🔵  BLUE OCEAN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029200" y="1783080"/>
            <a:ext cx="201168" cy="201168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321808" y="1755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Pasar BARU yang belum ada atau belum jenuh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029200" y="2221992"/>
            <a:ext cx="201168" cy="201168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21808" y="2194560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Kompetitor sedikit atau belum ada sama sekali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029200" y="2660904"/>
            <a:ext cx="201168" cy="201168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321808" y="2633472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Menciptakan permintaan baru dari pelanggan baru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029200" y="3099816"/>
            <a:ext cx="201168" cy="201168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321808" y="3072384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Inovasi nilai jadi senjata utama, bukan perang harga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029200" y="3538728"/>
            <a:ext cx="201168" cy="201168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321808" y="3511296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Ruang tumbuh lebih luas → potensi untung lebih besar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4206240" y="2468880"/>
            <a:ext cx="731520" cy="731520"/>
          </a:xfrm>
          <a:prstGeom prst="ellipse">
            <a:avLst/>
          </a:prstGeom>
          <a:solidFill>
            <a:srgbClr val="133622"/>
          </a:solidFill>
          <a:ln w="25400">
            <a:solidFill>
              <a:srgbClr val="AC7B2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206240" y="2468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AC7B2E"/>
                </a:solidFill>
              </a:rPr>
              <a:t>VS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274320" y="4709160"/>
            <a:ext cx="8595360" cy="274320"/>
          </a:xfrm>
          <a:prstGeom prst="rect">
            <a:avLst/>
          </a:prstGeom>
          <a:solidFill>
            <a:srgbClr val="F5F0E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74320" y="470916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33622"/>
                </a:solidFill>
              </a:rPr>
              <a:t>Bisnis Anda saat ini mungkin sedang di Red Ocean — Blue Ocean bukan berarti ganti bisnis, tapi CARA BARU melihat pasar Anda!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33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Analogi Sederhana: Warung Kopi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6858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7BBD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Supaya lebih mudah dipahami, bayangkan Anda punya warung kopi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3931920" cy="3566160"/>
          </a:xfrm>
          <a:prstGeom prst="rect">
            <a:avLst/>
          </a:prstGeom>
          <a:solidFill>
            <a:srgbClr val="1A0A0A"/>
          </a:solidFill>
          <a:ln w="19050">
            <a:solidFill>
              <a:srgbClr val="E53E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097280"/>
            <a:ext cx="3931920" cy="457200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972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RED OCEAN — Warung Kopi Biasa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166420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☕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68680" y="166420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Jual kopi hitam &amp; susu seperti warung lain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13969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📍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68680" y="2139696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Buka di jalan yang sama dengan 5 warung lain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26151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💰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68680" y="2615184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Turunin harga → warung lain juga turunin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" y="309067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📣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68680" y="3090672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Pasang spanduk besar → semua juga pasang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35661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😓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68680" y="35661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Rebutan pelanggan yang sama setiap hari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846320" y="1097280"/>
            <a:ext cx="4023360" cy="3566160"/>
          </a:xfrm>
          <a:prstGeom prst="rect">
            <a:avLst/>
          </a:prstGeom>
          <a:solidFill>
            <a:srgbClr val="0A1A18"/>
          </a:solidFill>
          <a:ln w="19050">
            <a:solidFill>
              <a:srgbClr val="50918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46320" y="1097280"/>
            <a:ext cx="4023360" cy="457200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46320" y="10972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BLUE OCEAN — Warung Kopi Berbeda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29200" y="166420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🎯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440680" y="1664208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 ke ibu-ibu: 'Kafe Sehat Tanpa Gula'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029200" y="213969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📚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440680" y="2139696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Sediakan pojok baca &amp; WiFi cepat untuk WFH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029200" y="26151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🌿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5440680" y="2615184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Jual kopi herbal lokal yang susah ditemukan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029200" y="309067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👶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440680" y="3090672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bermain anak → ibu bebas santai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029200" y="35661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✨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5440680" y="35661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Pelanggan baru yang belum pernah ke warung biasa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251960" y="2606040"/>
            <a:ext cx="548640" cy="91440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160520" y="24231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AC7B2E"/>
                </a:solidFill>
              </a:rPr>
              <a:t>→</a:t>
            </a:r>
            <a:endParaRPr lang="en-US" sz="2800" dirty="0"/>
          </a:p>
        </p:txBody>
      </p:sp>
      <p:sp>
        <p:nvSpPr>
          <p:cNvPr id="33" name="Shape 31"/>
          <p:cNvSpPr/>
          <p:nvPr/>
        </p:nvSpPr>
        <p:spPr>
          <a:xfrm>
            <a:off x="274320" y="4709160"/>
            <a:ext cx="8595360" cy="320040"/>
          </a:xfrm>
          <a:prstGeom prst="rect">
            <a:avLst/>
          </a:prstGeom>
          <a:solidFill>
            <a:srgbClr val="50918B">
              <a:alpha val="30000"/>
            </a:srgbClr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74320" y="470916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Poin penting: Blue Ocean bukan berarti Anda buka bisnis baru — tapi menemukan ANGLE BARU dari bisnis yang sudah ada!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91C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991111"/>
          </a:solidFill>
          <a:ln w="12700">
            <a:solidFill>
              <a:srgbClr val="99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0" y="10972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FF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754880" y="1554480"/>
            <a:ext cx="4114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Ocean</a:t>
            </a:r>
            <a:endParaRPr lang="en-US" sz="4600" dirty="0"/>
          </a:p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</a:t>
            </a:r>
            <a:endParaRPr lang="en-US" sz="4600" dirty="0"/>
          </a:p>
        </p:txBody>
      </p:sp>
      <p:sp>
        <p:nvSpPr>
          <p:cNvPr id="5" name="Shape 3"/>
          <p:cNvSpPr/>
          <p:nvPr/>
        </p:nvSpPr>
        <p:spPr>
          <a:xfrm>
            <a:off x="4754880" y="3246120"/>
            <a:ext cx="1828800" cy="4572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754880" y="338328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struktur persaingan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pada pasar yang sudah ada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754880" y="42976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🗂  Competitive Matrix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1645920"/>
            <a:ext cx="1828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0" dirty="0">
                <a:solidFill>
                  <a:srgbClr val="000000"/>
                </a:solidFill>
              </a:rPr>
              <a:t>⚔️</a:t>
            </a:r>
            <a:endParaRPr lang="en-US" sz="8000" dirty="0"/>
          </a:p>
        </p:txBody>
      </p:sp>
      <p:sp>
        <p:nvSpPr>
          <p:cNvPr id="9" name="Text 7"/>
          <p:cNvSpPr/>
          <p:nvPr/>
        </p:nvSpPr>
        <p:spPr>
          <a:xfrm>
            <a:off x="457200" y="3383280"/>
            <a:ext cx="3657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Persaingan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Pasar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Ocean Strategy — Kondisi Nyata Bisnis Anda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66666"/>
                </a:solidFill>
              </a:rPr>
              <a:t>Ini adalah kondisi yang dialami sebagian besar bisnis yang sedang berkembang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274320" y="1097280"/>
            <a:ext cx="2743200" cy="1600200"/>
          </a:xfrm>
          <a:prstGeom prst="rect">
            <a:avLst/>
          </a:prstGeom>
          <a:solidFill>
            <a:srgbClr val="FFF5F5"/>
          </a:solidFill>
          <a:ln w="12700">
            <a:solidFill>
              <a:srgbClr val="FFAAA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🏪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14400" y="11887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Pasar Sudah Ada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1691640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 dan jenis bisnis Anda sudah dikenal masyarakat luas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200400" y="1097280"/>
            <a:ext cx="2743200" cy="1600200"/>
          </a:xfrm>
          <a:prstGeom prst="rect">
            <a:avLst/>
          </a:prstGeom>
          <a:solidFill>
            <a:srgbClr val="FFF5F5"/>
          </a:solidFill>
          <a:ln w="12700">
            <a:solidFill>
              <a:srgbClr val="FFAAA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9184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👥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840480" y="11887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Kompetitor Jelas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337560" y="1691640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Anda tahu siapa saingan Anda dan di mana mereka berada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126480" y="1097280"/>
            <a:ext cx="2743200" cy="1600200"/>
          </a:xfrm>
          <a:prstGeom prst="rect">
            <a:avLst/>
          </a:prstGeom>
          <a:solidFill>
            <a:srgbClr val="FFF5F5"/>
          </a:solidFill>
          <a:ln w="12700">
            <a:solidFill>
              <a:srgbClr val="FFAAA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21792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📊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766560" y="11887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Aturan Sudah Ada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263640" y="1691640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standar harga, produk, dan layanan yang jadi patokan industri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74320" y="2926080"/>
            <a:ext cx="2743200" cy="1600200"/>
          </a:xfrm>
          <a:prstGeom prst="rect">
            <a:avLst/>
          </a:prstGeom>
          <a:solidFill>
            <a:srgbClr val="FFF0F0"/>
          </a:solidFill>
          <a:ln w="12700">
            <a:solidFill>
              <a:srgbClr val="FFAAA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65760" y="30175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💸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914400" y="30175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Bersaing di Harga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11480" y="3520440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Persaingan sering bermuara pada siapa yang lebih murah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200400" y="2926080"/>
            <a:ext cx="2743200" cy="1600200"/>
          </a:xfrm>
          <a:prstGeom prst="rect">
            <a:avLst/>
          </a:prstGeom>
          <a:solidFill>
            <a:srgbClr val="FFF0F0"/>
          </a:solidFill>
          <a:ln w="12700">
            <a:solidFill>
              <a:srgbClr val="FFAAA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91840" y="30175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📉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3840480" y="30175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 Menyempit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337560" y="3520440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banyak kompetitor, keuntungan per unit semakin tipis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126480" y="2926080"/>
            <a:ext cx="2743200" cy="1600200"/>
          </a:xfrm>
          <a:prstGeom prst="rect">
            <a:avLst/>
          </a:prstGeom>
          <a:solidFill>
            <a:srgbClr val="FFF0F0"/>
          </a:solidFill>
          <a:ln w="12700">
            <a:solidFill>
              <a:srgbClr val="FFAAA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217920" y="30175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🔁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6766560" y="30175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Pelanggan Rebutan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263640" y="3520440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Pelanggan Anda bisa saja adalah pelanggan kompetitor juga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274320" y="4754880"/>
            <a:ext cx="8595360" cy="274320"/>
          </a:xfrm>
          <a:prstGeom prst="rect">
            <a:avLst/>
          </a:prstGeom>
          <a:solidFill>
            <a:srgbClr val="FFF0F0"/>
          </a:solidFill>
          <a:ln w="12700">
            <a:solidFill>
              <a:srgbClr val="FFAAA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4320" y="475488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B91C1C"/>
                </a:solidFill>
              </a:rPr>
              <a:t>📌  Strategi utama di Red Ocean: Analisis kompetitor dengan COMPETITIVE MATRIX untuk tahu posisi bisnis Anda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Matrix — Peta Kekuatan Bisnis Anda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66666"/>
                </a:solidFill>
              </a:rPr>
              <a:t>Alat untuk membandingkan bisnis Anda dengan kompetitor secara objektif berdasarkan faktor-faktor penting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74320" y="1051560"/>
            <a:ext cx="3840480" cy="3840480"/>
          </a:xfrm>
          <a:prstGeom prst="rect">
            <a:avLst/>
          </a:prstGeom>
          <a:solidFill>
            <a:srgbClr val="FFF8F8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051560"/>
            <a:ext cx="3840480" cy="411480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515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Apa itu Competitive Matrix?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1572768"/>
            <a:ext cx="3474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Tabel perbandingan antara bisnis Anda dan kompetitor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139696"/>
            <a:ext cx="3474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 Setiap baris = satu faktor penting (harga, kualitas, dll)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706624"/>
            <a:ext cx="3474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Setiap kolom = satu pemain (bisnis Anda + pesaing)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3273552"/>
            <a:ext cx="3474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🔢  Diisi dengan skor atau simbol (✓/✗ atau 1-5)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0480"/>
            <a:ext cx="3474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🗺️  Hasil = peta jelas posisi Anda di pasar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297680" y="1051560"/>
            <a:ext cx="4572000" cy="3840480"/>
          </a:xfrm>
          <a:prstGeom prst="rect">
            <a:avLst/>
          </a:prstGeom>
          <a:solidFill>
            <a:srgbClr val="FAFA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97680" y="1051560"/>
            <a:ext cx="4572000" cy="411480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297680" y="10515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Contoh: Toko Baju Online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43400" y="1508760"/>
            <a:ext cx="1051560" cy="347472"/>
          </a:xfrm>
          <a:prstGeom prst="rect">
            <a:avLst/>
          </a:prstGeom>
          <a:solidFill>
            <a:srgbClr val="C0392B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43400" y="150876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Faktor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440680" y="1508760"/>
            <a:ext cx="1051560" cy="347472"/>
          </a:xfrm>
          <a:prstGeom prst="rect">
            <a:avLst/>
          </a:prstGeom>
          <a:solidFill>
            <a:srgbClr val="C0392B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40680" y="150876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Toko Anda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537960" y="1508760"/>
            <a:ext cx="1051560" cy="347472"/>
          </a:xfrm>
          <a:prstGeom prst="rect">
            <a:avLst/>
          </a:prstGeom>
          <a:solidFill>
            <a:srgbClr val="C0392B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37960" y="150876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Pesaing A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635240" y="1508760"/>
            <a:ext cx="1051560" cy="347472"/>
          </a:xfrm>
          <a:prstGeom prst="rect">
            <a:avLst/>
          </a:prstGeom>
          <a:solidFill>
            <a:srgbClr val="C0392B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635240" y="150876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Pesaing B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43400" y="1901952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43400" y="1901952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</a:rPr>
              <a:t>Harga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440680" y="1901952"/>
            <a:ext cx="1051560" cy="347472"/>
          </a:xfrm>
          <a:prstGeom prst="rect">
            <a:avLst/>
          </a:prstGeom>
          <a:solidFill>
            <a:srgbClr val="FFE8E8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1901952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66666"/>
                </a:solidFill>
              </a:rPr>
              <a:t>⭐⭐⭐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6537960" y="1901952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37960" y="1901952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7635240" y="1901952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635240" y="1901952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⭐⭐⭐⭐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343400" y="2286000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343400" y="228600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</a:rPr>
              <a:t>Kualitas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440680" y="2286000"/>
            <a:ext cx="1051560" cy="347472"/>
          </a:xfrm>
          <a:prstGeom prst="rect">
            <a:avLst/>
          </a:prstGeom>
          <a:solidFill>
            <a:srgbClr val="FFE8E8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40680" y="228600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66666"/>
                </a:solidFill>
              </a:rPr>
              <a:t>⭐⭐⭐⭐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6537960" y="2286000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37960" y="228600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⭐⭐⭐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7635240" y="2286000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635240" y="228600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343400" y="2670048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343400" y="2670048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</a:rPr>
              <a:t>Pengiriman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440680" y="2670048"/>
            <a:ext cx="1051560" cy="347472"/>
          </a:xfrm>
          <a:prstGeom prst="rect">
            <a:avLst/>
          </a:prstGeom>
          <a:solidFill>
            <a:srgbClr val="FFE8E8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440680" y="2670048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66666"/>
                </a:solidFill>
              </a:rPr>
              <a:t>⭐⭐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6537960" y="2670048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37960" y="2670048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⭐⭐⭐⭐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7635240" y="2670048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635240" y="2670048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⭐⭐⭐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343400" y="3054096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343400" y="3054096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</a:rPr>
              <a:t>Pelayanan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5440680" y="3054096"/>
            <a:ext cx="1051560" cy="347472"/>
          </a:xfrm>
          <a:prstGeom prst="rect">
            <a:avLst/>
          </a:prstGeom>
          <a:solidFill>
            <a:srgbClr val="FFE8E8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440680" y="3054096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66666"/>
                </a:solidFill>
              </a:rPr>
              <a:t>⭐⭐⭐⭐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6537960" y="3054096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537960" y="3054096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7635240" y="3054096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7635240" y="3054096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⭐⭐⭐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4343400" y="3438144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343400" y="3438144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</a:rPr>
              <a:t>Variasi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5440680" y="3438144"/>
            <a:ext cx="1051560" cy="347472"/>
          </a:xfrm>
          <a:prstGeom prst="rect">
            <a:avLst/>
          </a:prstGeom>
          <a:solidFill>
            <a:srgbClr val="FFE8E8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5440680" y="3438144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66666"/>
                </a:solidFill>
              </a:rPr>
              <a:t>⭐⭐⭐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6537960" y="3438144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537960" y="3438144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⭐⭐⭐⭐</a:t>
            </a:r>
            <a:endParaRPr lang="en-US" sz="900" dirty="0"/>
          </a:p>
        </p:txBody>
      </p:sp>
      <p:sp>
        <p:nvSpPr>
          <p:cNvPr id="62" name="Shape 60"/>
          <p:cNvSpPr/>
          <p:nvPr/>
        </p:nvSpPr>
        <p:spPr>
          <a:xfrm>
            <a:off x="7635240" y="3438144"/>
            <a:ext cx="1051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7635240" y="3438144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</a:t>
            </a:r>
            <a:endParaRPr lang="en-US" sz="900" dirty="0"/>
          </a:p>
        </p:txBody>
      </p:sp>
      <p:sp>
        <p:nvSpPr>
          <p:cNvPr id="64" name="Shape 62"/>
          <p:cNvSpPr/>
          <p:nvPr/>
        </p:nvSpPr>
        <p:spPr>
          <a:xfrm>
            <a:off x="4343400" y="3822192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4343400" y="3822192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</a:rPr>
              <a:t>Branding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5440680" y="3822192"/>
            <a:ext cx="1051560" cy="347472"/>
          </a:xfrm>
          <a:prstGeom prst="rect">
            <a:avLst/>
          </a:prstGeom>
          <a:solidFill>
            <a:srgbClr val="FFE8E8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5440680" y="3822192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66666"/>
                </a:solidFill>
              </a:rPr>
              <a:t>⭐⭐</a:t>
            </a:r>
            <a:endParaRPr lang="en-US" sz="900" dirty="0"/>
          </a:p>
        </p:txBody>
      </p:sp>
      <p:sp>
        <p:nvSpPr>
          <p:cNvPr id="68" name="Shape 66"/>
          <p:cNvSpPr/>
          <p:nvPr/>
        </p:nvSpPr>
        <p:spPr>
          <a:xfrm>
            <a:off x="6537960" y="3822192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537960" y="3822192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⭐⭐⭐</a:t>
            </a:r>
            <a:endParaRPr lang="en-US" sz="900" dirty="0"/>
          </a:p>
        </p:txBody>
      </p:sp>
      <p:sp>
        <p:nvSpPr>
          <p:cNvPr id="70" name="Shape 68"/>
          <p:cNvSpPr/>
          <p:nvPr/>
        </p:nvSpPr>
        <p:spPr>
          <a:xfrm>
            <a:off x="7635240" y="3822192"/>
            <a:ext cx="1051560" cy="347472"/>
          </a:xfrm>
          <a:prstGeom prst="rect">
            <a:avLst/>
          </a:prstGeom>
          <a:solidFill>
            <a:srgbClr val="FFF0F0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7635240" y="3822192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</a:rPr>
              <a:t>⭐⭐⭐⭐</a:t>
            </a:r>
            <a:endParaRPr lang="en-US" sz="900" dirty="0"/>
          </a:p>
        </p:txBody>
      </p:sp>
      <p:sp>
        <p:nvSpPr>
          <p:cNvPr id="72" name="Text 70"/>
          <p:cNvSpPr/>
          <p:nvPr/>
        </p:nvSpPr>
        <p:spPr>
          <a:xfrm>
            <a:off x="4297680" y="47548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88888"/>
                </a:solidFill>
              </a:rPr>
              <a:t>⭐ = Skor 1-4 bintang | Warna merah muda = kolom bisnis Anda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Membuat Competitive Matrix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66666"/>
                </a:solidFill>
              </a:rPr>
              <a:t>5 langkah praktis yang bisa langsung Anda terapkan untuk bisnis yang sudah berjalan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74320" y="1051560"/>
            <a:ext cx="548640" cy="54864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051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60120" y="1005840"/>
            <a:ext cx="7863840" cy="685800"/>
          </a:xfrm>
          <a:prstGeom prst="rect">
            <a:avLst/>
          </a:prstGeom>
          <a:solidFill>
            <a:srgbClr val="FFF8F8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04241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Identifikasi Kompetitor Utama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3258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 2-4 pesaing yang paling mirip dengan bisnis Anda. Pilih yang paling sering Anda "kalah" pelanggannya ke mereka.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120640" y="1078992"/>
            <a:ext cx="3566160" cy="530352"/>
          </a:xfrm>
          <a:prstGeom prst="rect">
            <a:avLst/>
          </a:prstGeom>
          <a:solidFill>
            <a:srgbClr val="FFF0F0"/>
          </a:solidFill>
          <a:ln w="6350">
            <a:solidFill>
              <a:srgbClr val="FFAA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66360" y="1078992"/>
            <a:ext cx="34747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Tips: Tanya pelanggan Anda, 'Sebelum ke sini, pernah coba di mana?'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1828800"/>
            <a:ext cx="548640" cy="54864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18288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960120" y="1783080"/>
            <a:ext cx="7863840" cy="685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51560" y="181965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Faktor Pembanding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51560" y="2103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 5-8 faktor yang paling penting bagi pelanggan Anda: harga, kualitas, lokasi, pelayanan, kecepatan, variasi produk, dll.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120640" y="1856232"/>
            <a:ext cx="3566160" cy="530352"/>
          </a:xfrm>
          <a:prstGeom prst="rect">
            <a:avLst/>
          </a:prstGeom>
          <a:solidFill>
            <a:srgbClr val="FFF0F0"/>
          </a:solidFill>
          <a:ln w="6350">
            <a:solidFill>
              <a:srgbClr val="FFAA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66360" y="1856232"/>
            <a:ext cx="34747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Tips: Faktor harus bisa diukur atau diamati secara objektif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4320" y="2606040"/>
            <a:ext cx="548640" cy="54864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4320" y="2606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60120" y="2560320"/>
            <a:ext cx="7863840" cy="685800"/>
          </a:xfrm>
          <a:prstGeom prst="rect">
            <a:avLst/>
          </a:prstGeom>
          <a:solidFill>
            <a:srgbClr val="FFF8F8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51560" y="259689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 Skor Setiap Pemain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51560" y="28803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Isi skor 1-5 atau gunakan simbol (✓/✗/⭐) untuk setiap faktor. Lakukan riset langsung: kunjungi, beli, atau tanya pelanggan.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120640" y="2633472"/>
            <a:ext cx="3566160" cy="530352"/>
          </a:xfrm>
          <a:prstGeom prst="rect">
            <a:avLst/>
          </a:prstGeom>
          <a:solidFill>
            <a:srgbClr val="FFF0F0"/>
          </a:solidFill>
          <a:ln w="6350">
            <a:solidFill>
              <a:srgbClr val="FFAA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66360" y="2633472"/>
            <a:ext cx="34747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Tips: Jujurlah menilai bisnis Anda sendiri — ini bukan untuk pamer, tapi untuk perbaikan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3383280"/>
            <a:ext cx="548640" cy="54864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4320" y="3383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960120" y="3337560"/>
            <a:ext cx="7863840" cy="685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51560" y="337413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Pola yang Muncul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051560" y="36576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Cari: Di mana Anda unggul? Di mana Anda lemah? Di mana semua kompetitor lemah? Area yang semua lemah = peluang!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120640" y="3410712"/>
            <a:ext cx="3566160" cy="530352"/>
          </a:xfrm>
          <a:prstGeom prst="rect">
            <a:avLst/>
          </a:prstGeom>
          <a:solidFill>
            <a:srgbClr val="FFF0F0"/>
          </a:solidFill>
          <a:ln w="6350">
            <a:solidFill>
              <a:srgbClr val="FFAAA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166360" y="3410712"/>
            <a:ext cx="34747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Tips: Tandai dengan warna berbeda — hijau = unggul, merah = lemah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74320" y="4160520"/>
            <a:ext cx="548640" cy="54864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7432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960120" y="4114800"/>
            <a:ext cx="7863840" cy="685800"/>
          </a:xfrm>
          <a:prstGeom prst="rect">
            <a:avLst/>
          </a:prstGeom>
          <a:solidFill>
            <a:srgbClr val="FFF8F8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51560" y="415137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Rumuskan Strategi Bersaing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1051560" y="44348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Tentukan: Apakah Anda akan memperkuat keunggulan yang sudah ada, atau memperbaiki kelemahan yang paling krusial?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120640" y="4187952"/>
            <a:ext cx="3566160" cy="530352"/>
          </a:xfrm>
          <a:prstGeom prst="rect">
            <a:avLst/>
          </a:prstGeom>
          <a:solidFill>
            <a:srgbClr val="FFF0F0"/>
          </a:solidFill>
          <a:ln w="6350">
            <a:solidFill>
              <a:srgbClr val="FFAAA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66360" y="4187952"/>
            <a:ext cx="34747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Tips: Fokus! Tidak perlu unggul di semua faktor, cukup 2-3 faktor terpenting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5091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133622"/>
          </a:solidFill>
          <a:ln w="12700">
            <a:solidFill>
              <a:srgbClr val="1336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0" y="10972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AADD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754880" y="1554480"/>
            <a:ext cx="4114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Ocean</a:t>
            </a:r>
            <a:endParaRPr lang="en-US" sz="4600" dirty="0"/>
          </a:p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</a:t>
            </a:r>
            <a:endParaRPr lang="en-US" sz="4600" dirty="0"/>
          </a:p>
        </p:txBody>
      </p:sp>
      <p:sp>
        <p:nvSpPr>
          <p:cNvPr id="5" name="Shape 3"/>
          <p:cNvSpPr/>
          <p:nvPr/>
        </p:nvSpPr>
        <p:spPr>
          <a:xfrm>
            <a:off x="4754880" y="3246120"/>
            <a:ext cx="1828800" cy="4572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754880" y="338328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CE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Menciptakan ruang pasar baru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CCE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melalui inovasi nilai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754880" y="42976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Strategy Canvas    🔧  ERRC Framework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1371600"/>
            <a:ext cx="2743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0" dirty="0">
                <a:solidFill>
                  <a:srgbClr val="000000"/>
                </a:solidFill>
              </a:rPr>
              <a:t>🌊</a:t>
            </a:r>
            <a:endParaRPr lang="en-US" sz="9000" dirty="0"/>
          </a:p>
        </p:txBody>
      </p:sp>
      <p:sp>
        <p:nvSpPr>
          <p:cNvPr id="9" name="Text 7"/>
          <p:cNvSpPr/>
          <p:nvPr/>
        </p:nvSpPr>
        <p:spPr>
          <a:xfrm>
            <a:off x="457200" y="356616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Inovasi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Inti: Inovasi Nilai (Value Innovation)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66666"/>
                </a:solidFill>
              </a:rPr>
              <a:t>Jantung dari Blue Ocean Strategy — bukan sekadar inovasi teknologi, tapi inovasi yang memberikan nilai lebih bagi pelanggan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200400" y="1005840"/>
            <a:ext cx="2743200" cy="2743200"/>
          </a:xfrm>
          <a:prstGeom prst="ellipse">
            <a:avLst/>
          </a:prstGeom>
          <a:solidFill>
            <a:srgbClr val="50918B">
              <a:alpha val="80000"/>
            </a:srgbClr>
          </a:solidFill>
          <a:ln w="25400">
            <a:solidFill>
              <a:srgbClr val="5091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0" y="1005840"/>
            <a:ext cx="27432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INOVASI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2286000" cy="1828800"/>
          </a:xfrm>
          <a:prstGeom prst="ellipse">
            <a:avLst/>
          </a:prstGeom>
          <a:solidFill>
            <a:srgbClr val="FFF0D0"/>
          </a:solidFill>
          <a:ln w="25400">
            <a:solidFill>
              <a:srgbClr val="AC7B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46304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33622"/>
                </a:solidFill>
              </a:rPr>
              <a:t>TURUNKAN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33622"/>
                </a:solidFill>
              </a:rPr>
              <a:t>BIAYA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33622"/>
                </a:solidFill>
              </a:rPr>
              <a:t>(Cost Down)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0" y="1463040"/>
            <a:ext cx="2286000" cy="1828800"/>
          </a:xfrm>
          <a:prstGeom prst="ellipse">
            <a:avLst/>
          </a:prstGeom>
          <a:solidFill>
            <a:srgbClr val="E8F8F5"/>
          </a:solidFill>
          <a:ln w="25400">
            <a:solidFill>
              <a:srgbClr val="50918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0" y="146304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33622"/>
                </a:solidFill>
              </a:rPr>
              <a:t>NAIKKAN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33622"/>
                </a:solidFill>
              </a:rPr>
              <a:t>NILAI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33622"/>
                </a:solidFill>
              </a:rPr>
              <a:t>(Value Up)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651760" y="2011680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AC7B2E"/>
                </a:solidFill>
              </a:rPr>
              <a:t>→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760720" y="2011680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0918B"/>
                </a:solidFill>
              </a:rPr>
              <a:t>←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274320" y="3886200"/>
            <a:ext cx="4023360" cy="1051560"/>
          </a:xfrm>
          <a:prstGeom prst="rect">
            <a:avLst/>
          </a:prstGeom>
          <a:solidFill>
            <a:srgbClr val="FFF8E8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C7B2E"/>
                </a:solidFill>
              </a:rPr>
              <a:t>Di Red Ocean: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425196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</a:rPr>
              <a:t>Perusahaan PILIH: mau murah atau mau berkualitas?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</a:rPr>
              <a:t>Keduanya sulit dilakukan bersamaan.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846320" y="3886200"/>
            <a:ext cx="4023360" cy="1051560"/>
          </a:xfrm>
          <a:prstGeom prst="rect">
            <a:avLst/>
          </a:prstGeom>
          <a:solidFill>
            <a:srgbClr val="E8F8F5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0918B"/>
                </a:solidFill>
              </a:rPr>
              <a:t>Di Blue Ocean: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0" y="425196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</a:rPr>
              <a:t>Perusahaan BERHASIL turunkan biaya SEKALIGUS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</a:rPr>
              <a:t>naikkan nilai bagi pelanggan secara bersamaan.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 Canvas — Memvisualisasikan Posisi Anda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66666"/>
                </a:solidFill>
              </a:rPr>
              <a:t>Grafik garis yang menggambarkan di mana Anda berinvestasi vs. kompetitor — dan bagaimana Blue Ocean terlihat berbeda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65760" y="1097280"/>
            <a:ext cx="8412480" cy="2560320"/>
          </a:xfrm>
          <a:prstGeom prst="rect">
            <a:avLst/>
          </a:prstGeom>
          <a:solidFill>
            <a:srgbClr val="F8FFFE"/>
          </a:solidFill>
          <a:ln w="12700">
            <a:solidFill>
              <a:srgbClr val="CCEE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054096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88888"/>
                </a:solidFill>
              </a:rPr>
              <a:t>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3191256"/>
            <a:ext cx="8412480" cy="0"/>
          </a:xfrm>
          <a:prstGeom prst="line">
            <a:avLst/>
          </a:prstGeom>
          <a:noFill/>
          <a:ln w="6350">
            <a:solidFill>
              <a:srgbClr val="DDDDD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37160" y="2542032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88888"/>
                </a:solidFill>
              </a:rPr>
              <a:t>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65760" y="2679192"/>
            <a:ext cx="8412480" cy="0"/>
          </a:xfrm>
          <a:prstGeom prst="line">
            <a:avLst/>
          </a:prstGeom>
          <a:noFill/>
          <a:ln w="6350">
            <a:solidFill>
              <a:srgbClr val="DDDDD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37160" y="2029968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88888"/>
                </a:solidFill>
              </a:rPr>
              <a:t>3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65760" y="2167128"/>
            <a:ext cx="8412480" cy="0"/>
          </a:xfrm>
          <a:prstGeom prst="line">
            <a:avLst/>
          </a:prstGeom>
          <a:noFill/>
          <a:ln w="6350">
            <a:solidFill>
              <a:srgbClr val="DDDDDD"/>
            </a:solidFill>
            <a:prstDash val="dash"/>
          </a:ln>
        </p:spPr>
      </p:sp>
      <p:sp>
        <p:nvSpPr>
          <p:cNvPr id="12" name="Text 10"/>
          <p:cNvSpPr/>
          <p:nvPr/>
        </p:nvSpPr>
        <p:spPr>
          <a:xfrm>
            <a:off x="137160" y="1517904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88888"/>
                </a:solidFill>
              </a:rPr>
              <a:t>4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65760" y="1655064"/>
            <a:ext cx="8412480" cy="0"/>
          </a:xfrm>
          <a:prstGeom prst="line">
            <a:avLst/>
          </a:prstGeom>
          <a:noFill/>
          <a:ln w="6350">
            <a:solidFill>
              <a:srgbClr val="DDDDDD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137160" y="100584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88888"/>
                </a:solidFill>
              </a:rPr>
              <a:t>5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65760" y="1143000"/>
            <a:ext cx="8412480" cy="0"/>
          </a:xfrm>
          <a:prstGeom prst="line">
            <a:avLst/>
          </a:prstGeom>
          <a:noFill/>
          <a:ln w="6350">
            <a:solidFill>
              <a:srgbClr val="DDDDDD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891540" y="1609344"/>
            <a:ext cx="1051560" cy="512064"/>
          </a:xfrm>
          <a:prstGeom prst="line">
            <a:avLst/>
          </a:prstGeom>
          <a:noFill/>
          <a:ln w="31750">
            <a:solidFill>
              <a:srgbClr val="E53E3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943100" y="2121408"/>
            <a:ext cx="1051560" cy="0"/>
          </a:xfrm>
          <a:prstGeom prst="line">
            <a:avLst/>
          </a:prstGeom>
          <a:noFill/>
          <a:ln w="31750">
            <a:solidFill>
              <a:srgbClr val="E53E3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94660" y="2121408"/>
            <a:ext cx="1051560" cy="0"/>
          </a:xfrm>
          <a:prstGeom prst="line">
            <a:avLst/>
          </a:prstGeom>
          <a:noFill/>
          <a:ln w="31750">
            <a:solidFill>
              <a:srgbClr val="E53E3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046220" y="1609344"/>
            <a:ext cx="1051560" cy="1024128"/>
          </a:xfrm>
          <a:prstGeom prst="line">
            <a:avLst/>
          </a:prstGeom>
          <a:noFill/>
          <a:ln w="31750">
            <a:solidFill>
              <a:srgbClr val="E53E3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97780" y="2633472"/>
            <a:ext cx="1051560" cy="0"/>
          </a:xfrm>
          <a:prstGeom prst="line">
            <a:avLst/>
          </a:prstGeom>
          <a:noFill/>
          <a:ln w="31750">
            <a:solidFill>
              <a:srgbClr val="E53E3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49340" y="2633472"/>
            <a:ext cx="1051560" cy="0"/>
          </a:xfrm>
          <a:prstGeom prst="line">
            <a:avLst/>
          </a:prstGeom>
          <a:noFill/>
          <a:ln w="31750">
            <a:solidFill>
              <a:srgbClr val="E53E3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1540" y="2121408"/>
            <a:ext cx="1051560" cy="0"/>
          </a:xfrm>
          <a:prstGeom prst="line">
            <a:avLst/>
          </a:prstGeom>
          <a:noFill/>
          <a:ln w="31750">
            <a:solidFill>
              <a:srgbClr val="50918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43100" y="1609344"/>
            <a:ext cx="1051560" cy="0"/>
          </a:xfrm>
          <a:prstGeom prst="line">
            <a:avLst/>
          </a:prstGeom>
          <a:noFill/>
          <a:ln w="31750">
            <a:solidFill>
              <a:srgbClr val="50918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94660" y="1097280"/>
            <a:ext cx="1051560" cy="1024128"/>
          </a:xfrm>
          <a:prstGeom prst="line">
            <a:avLst/>
          </a:prstGeom>
          <a:noFill/>
          <a:ln w="31750">
            <a:solidFill>
              <a:srgbClr val="50918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46220" y="2121408"/>
            <a:ext cx="1051560" cy="0"/>
          </a:xfrm>
          <a:prstGeom prst="line">
            <a:avLst/>
          </a:prstGeom>
          <a:noFill/>
          <a:ln w="31750">
            <a:solidFill>
              <a:srgbClr val="50918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97780" y="1097280"/>
            <a:ext cx="1051560" cy="0"/>
          </a:xfrm>
          <a:prstGeom prst="line">
            <a:avLst/>
          </a:prstGeom>
          <a:noFill/>
          <a:ln w="31750">
            <a:solidFill>
              <a:srgbClr val="50918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149340" y="1097280"/>
            <a:ext cx="1051560" cy="1536192"/>
          </a:xfrm>
          <a:prstGeom prst="line">
            <a:avLst/>
          </a:prstGeom>
          <a:noFill/>
          <a:ln w="31750">
            <a:solidFill>
              <a:srgbClr val="50918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00100" y="1517904"/>
            <a:ext cx="182880" cy="18288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00100" y="2029968"/>
            <a:ext cx="182880" cy="18288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34340" y="37033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Harga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1851660" y="2029968"/>
            <a:ext cx="182880" cy="18288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851660" y="1517904"/>
            <a:ext cx="182880" cy="18288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485900" y="37033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Layanan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2903220" y="2029968"/>
            <a:ext cx="182880" cy="18288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2903220" y="1005840"/>
            <a:ext cx="182880" cy="18288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537460" y="37033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3954780" y="1517904"/>
            <a:ext cx="182880" cy="18288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954780" y="2029968"/>
            <a:ext cx="182880" cy="18288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589020" y="37033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Kecepatan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006340" y="2542032"/>
            <a:ext cx="182880" cy="18288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006340" y="1005840"/>
            <a:ext cx="182880" cy="18288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640580" y="37033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Desain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057900" y="2542032"/>
            <a:ext cx="182880" cy="18288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057900" y="1005840"/>
            <a:ext cx="182880" cy="18288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692140" y="37033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7109460" y="2029968"/>
            <a:ext cx="182880" cy="182880"/>
          </a:xfrm>
          <a:prstGeom prst="ellipse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109460" y="2542032"/>
            <a:ext cx="182880" cy="18288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743700" y="37033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Variasi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365760" y="4023360"/>
            <a:ext cx="457200" cy="0"/>
          </a:xfrm>
          <a:prstGeom prst="line">
            <a:avLst/>
          </a:prstGeom>
          <a:noFill/>
          <a:ln w="31750">
            <a:solidFill>
              <a:srgbClr val="E53E3E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68680" y="39319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53E3E"/>
                </a:solidFill>
              </a:rPr>
              <a:t>Kompetitor (Red Ocean)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3291840" y="4023360"/>
            <a:ext cx="457200" cy="0"/>
          </a:xfrm>
          <a:prstGeom prst="line">
            <a:avLst/>
          </a:prstGeom>
          <a:noFill/>
          <a:ln w="31750">
            <a:solidFill>
              <a:srgbClr val="50918B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794760" y="39319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0918B"/>
                </a:solidFill>
              </a:rPr>
              <a:t>Bisnis Anda (Blue Ocean)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274320" y="4343400"/>
            <a:ext cx="4023360" cy="640080"/>
          </a:xfrm>
          <a:prstGeom prst="rect">
            <a:avLst/>
          </a:prstGeom>
          <a:solidFill>
            <a:srgbClr val="FFF5F5"/>
          </a:solidFill>
          <a:ln w="12700">
            <a:solidFill>
              <a:srgbClr val="FFAAAA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365760" y="4389120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91C1C"/>
                </a:solidFill>
              </a:rPr>
              <a:t>📍  Cara Baca: Garis yang mirip = Anda masih bersaing di Red Ocean. Garis yang sangat berbeda = Anda sudah mulai menciptakan Blue Ocean!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4846320" y="4343400"/>
            <a:ext cx="4023360" cy="640080"/>
          </a:xfrm>
          <a:prstGeom prst="rect">
            <a:avLst/>
          </a:prstGeom>
          <a:solidFill>
            <a:srgbClr val="E8F8F5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937760" y="4389120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3622"/>
                </a:solidFill>
              </a:rPr>
              <a:t>🎯  Tujuan: Ciptakan kurva nilai yang BERBEDA &amp; MENONJOL dari kurva kompetitor di beberapa faktor kunci strategis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ERRC Framework — Cara Praktis Merancang Blue Ocean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66666"/>
                </a:solidFill>
              </a:rPr>
              <a:t>Empat pertanyaan kunci untuk menciptakan inovasi nilai dalam bisnis Anda yang sudah berjalan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4114800" cy="1828800"/>
          </a:xfrm>
          <a:prstGeom prst="rect">
            <a:avLst/>
          </a:prstGeom>
          <a:solidFill>
            <a:srgbClr val="FFF5F5"/>
          </a:solidFill>
          <a:ln w="19050">
            <a:solidFill>
              <a:srgbClr val="E53E3E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4114800" cy="457200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058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❌  ELIMINATE — Hapus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11480" y="1536192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Faktor apa yang selama ini dianggap WAJIB oleh industri, tapi sebenarnya tidak begitu penting bagi pelanggan Anda?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1480" y="2148840"/>
            <a:ext cx="3840480" cy="548640"/>
          </a:xfrm>
          <a:prstGeom prst="rect">
            <a:avLst/>
          </a:prstGeom>
          <a:solidFill>
            <a:srgbClr val="FFEEEE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2176272"/>
            <a:ext cx="3749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0392B"/>
                </a:solidFill>
              </a:rPr>
              <a:t>📌  Contoh: Restoran hapus menu fisik tebal → ganti QR code, hemat biaya cetak &amp; update lebih cepat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754880" y="1005840"/>
            <a:ext cx="4114800" cy="1828800"/>
          </a:xfrm>
          <a:prstGeom prst="rect">
            <a:avLst/>
          </a:prstGeom>
          <a:solidFill>
            <a:srgbClr val="FFFBF0"/>
          </a:solidFill>
          <a:ln w="19050">
            <a:solidFill>
              <a:srgbClr val="AC7B2E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54880" y="1005840"/>
            <a:ext cx="4114800" cy="457200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10058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⬇️  REDUCE — Kurangi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892040" y="1536192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Faktor apa yang bisa DIKURANGI jauh di bawah standar industri tanpa mengurangi kepuasan pelanggan secara berarti?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892040" y="2148840"/>
            <a:ext cx="3840480" cy="548640"/>
          </a:xfrm>
          <a:prstGeom prst="rect">
            <a:avLst/>
          </a:prstGeom>
          <a:solidFill>
            <a:srgbClr val="FFF8E0"/>
          </a:solidFill>
          <a:ln w="12700">
            <a:solidFill>
              <a:srgbClr val="FFE0A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37760" y="2176272"/>
            <a:ext cx="3749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6914"/>
                </a:solidFill>
              </a:rPr>
              <a:t>📌  Contoh: Toko baju kurangi variasi warna dari 20 → 8, stok lebih efisien, jarang kelebihan barang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2926080"/>
            <a:ext cx="4114800" cy="1828800"/>
          </a:xfrm>
          <a:prstGeom prst="rect">
            <a:avLst/>
          </a:prstGeom>
          <a:solidFill>
            <a:srgbClr val="E8F8F5"/>
          </a:solidFill>
          <a:ln w="19050">
            <a:solidFill>
              <a:srgbClr val="50918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2926080"/>
            <a:ext cx="4114800" cy="457200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4320" y="292608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⬆️  RAISE — Tingkatkan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11480" y="3456432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Faktor apa yang perlu DITINGKATKAN jauh di atas standar industri untuk memberi pengalaman yang jauh lebih baik?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3840480" cy="548640"/>
          </a:xfrm>
          <a:prstGeom prst="rect">
            <a:avLst/>
          </a:prstGeom>
          <a:solidFill>
            <a:srgbClr val="D0F0E8"/>
          </a:solidFill>
          <a:ln w="12700">
            <a:solidFill>
              <a:srgbClr val="A0DD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4096512"/>
            <a:ext cx="3749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3622"/>
                </a:solidFill>
              </a:rPr>
              <a:t>📌  Contoh: Bengkel motor tingkatkan kecepatan servis → selesai 30 menit, pelanggan bisa tunggu sambil kerja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754880" y="2926080"/>
            <a:ext cx="4114800" cy="1828800"/>
          </a:xfrm>
          <a:prstGeom prst="rect">
            <a:avLst/>
          </a:prstGeom>
          <a:solidFill>
            <a:srgbClr val="EEF4E8"/>
          </a:solidFill>
          <a:ln w="19050">
            <a:solidFill>
              <a:srgbClr val="133622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754880" y="2926080"/>
            <a:ext cx="4114800" cy="457200"/>
          </a:xfrm>
          <a:prstGeom prst="rect">
            <a:avLst/>
          </a:prstGeom>
          <a:solidFill>
            <a:srgbClr val="133622"/>
          </a:solidFill>
          <a:ln w="12700">
            <a:solidFill>
              <a:srgbClr val="13362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54880" y="292608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✨  CREATE — Ciptakan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892040" y="3456432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Faktor apa yang BELUM PERNAH ada di industri ini tapi akan sangat dihargai oleh pelanggan Anda?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892040" y="4069080"/>
            <a:ext cx="3840480" cy="548640"/>
          </a:xfrm>
          <a:prstGeom prst="rect">
            <a:avLst/>
          </a:prstGeom>
          <a:solidFill>
            <a:srgbClr val="D8EDD0"/>
          </a:solidFill>
          <a:ln w="12700">
            <a:solidFill>
              <a:srgbClr val="A0CC9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4096512"/>
            <a:ext cx="3749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3622"/>
                </a:solidFill>
              </a:rPr>
              <a:t>📌  Contoh: Laundry ciptakan layanan pick-up &amp; delivery → pelanggan tidak perlu keluar rumah sama sekali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Mengisi ERRC untuk Bisnis Anda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66666"/>
                </a:solidFill>
              </a:rPr>
              <a:t>Langkah praktis menerapkan ERRC pada bisnis yang sudah berjalan — bukan bisnis baru!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74320" y="1051560"/>
            <a:ext cx="502920" cy="50292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051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1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914400" y="1024128"/>
            <a:ext cx="7955280" cy="640080"/>
          </a:xfrm>
          <a:prstGeom prst="rect">
            <a:avLst/>
          </a:prstGeom>
          <a:solidFill>
            <a:srgbClr val="F0FAFA"/>
          </a:solidFill>
          <a:ln w="6350">
            <a:solidFill>
              <a:srgbClr val="CCEE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0515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622"/>
                </a:solidFill>
              </a:rPr>
              <a:t>Brainstorm semua faktor bisnis Anda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316736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</a:rPr>
              <a:t>Tulis semua hal yang Anda kerjakan: harga, promo, stok, pelayanan, lokasi, kemasan, dll. Minimal 10 faktor.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74320" y="1801368"/>
            <a:ext cx="502920" cy="50292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8013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2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914400" y="1773936"/>
            <a:ext cx="7955280" cy="640080"/>
          </a:xfrm>
          <a:prstGeom prst="rect">
            <a:avLst/>
          </a:prstGeom>
          <a:solidFill>
            <a:srgbClr val="FAFAFA"/>
          </a:solidFill>
          <a:ln w="6350">
            <a:solidFill>
              <a:srgbClr val="CCEE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18013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622"/>
                </a:solidFill>
              </a:rPr>
              <a:t>Masukkan ke kotak ERRC yang tepat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51560" y="2066544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</a:rPr>
              <a:t>Untuk setiap faktor, tanya: Ini perlu dihapus? Dikurangi? Ditingkatkan? Atau kita butuh hal baru?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274320" y="2551176"/>
            <a:ext cx="502920" cy="50292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255117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3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14400" y="2523744"/>
            <a:ext cx="7955280" cy="640080"/>
          </a:xfrm>
          <a:prstGeom prst="rect">
            <a:avLst/>
          </a:prstGeom>
          <a:solidFill>
            <a:srgbClr val="F0FAFA"/>
          </a:solidFill>
          <a:ln w="6350">
            <a:solidFill>
              <a:srgbClr val="CCEEE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2551176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622"/>
                </a:solidFill>
              </a:rPr>
              <a:t>Prioritaskan 2-3 item per kotak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51560" y="2816352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</a:rPr>
              <a:t>Jangan terlalu banyak. Fokus pada yang paling berdampak terhadap kepuasan dan biaya bisnis Anda.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274320" y="3300984"/>
            <a:ext cx="502920" cy="50292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3009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4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914400" y="3273552"/>
            <a:ext cx="7955280" cy="640080"/>
          </a:xfrm>
          <a:prstGeom prst="rect">
            <a:avLst/>
          </a:prstGeom>
          <a:solidFill>
            <a:srgbClr val="FAFAFA"/>
          </a:solidFill>
          <a:ln w="6350">
            <a:solidFill>
              <a:srgbClr val="CCEE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3300984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622"/>
                </a:solidFill>
              </a:rPr>
              <a:t>Uji dengan pelanggan nyata Anda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051560" y="356616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</a:rPr>
              <a:t>Tanya 5-10 pelanggan setia: 'Apa yang paling Anda sukai?' dan 'Apa yang menurut Anda tidak penting?'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74320" y="4050792"/>
            <a:ext cx="502920" cy="502920"/>
          </a:xfrm>
          <a:prstGeom prst="ellipse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74320" y="4050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5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914400" y="4023360"/>
            <a:ext cx="7955280" cy="640080"/>
          </a:xfrm>
          <a:prstGeom prst="rect">
            <a:avLst/>
          </a:prstGeom>
          <a:solidFill>
            <a:srgbClr val="F0FAFA"/>
          </a:solidFill>
          <a:ln w="6350">
            <a:solidFill>
              <a:srgbClr val="CCEEE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51560" y="405079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622"/>
                </a:solidFill>
              </a:rPr>
              <a:t>Implementasi bertahap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051560" y="4315968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4444"/>
                </a:solidFill>
              </a:rPr>
              <a:t>Mulai dari yang paling mudah dan murah. Ukur dampaknya sebelum lanjut ke perubahan yang lebih besar.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274320" y="4709160"/>
            <a:ext cx="8595360" cy="320040"/>
          </a:xfrm>
          <a:prstGeom prst="rect">
            <a:avLst/>
          </a:prstGeom>
          <a:solidFill>
            <a:srgbClr val="133622"/>
          </a:solidFill>
          <a:ln w="12700">
            <a:solidFill>
              <a:srgbClr val="13362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4320" y="470916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🎯  INGAT: ERRC bukan hanya tentang menambah hal baru (Create) — menghapus &amp; mengurangi yang tidak perlu sama pentingnya untuk efisiensi biaya!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33622"/>
          </a:solidFill>
          <a:ln w="12700">
            <a:solidFill>
              <a:srgbClr val="1336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Kasus: Warung Makan → Restoran Sehat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66666"/>
                </a:solidFill>
              </a:rPr>
              <a:t>Bagaimana satu bisnis kuliner menerapkan Red &amp; Blue Ocean Strategy secara bersamaan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4320" y="987552"/>
            <a:ext cx="8595360" cy="502920"/>
          </a:xfrm>
          <a:prstGeom prst="rect">
            <a:avLst/>
          </a:prstGeom>
          <a:solidFill>
            <a:srgbClr val="F5F0E8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24128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336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SITUASI: Pak Budi punya warung nasi padang sudah 5 tahun. Di depannya ada 4 warung serupa, perang harga makin parah, omzet stagnan.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572768"/>
            <a:ext cx="4023360" cy="3337560"/>
          </a:xfrm>
          <a:prstGeom prst="rect">
            <a:avLst/>
          </a:prstGeom>
          <a:solidFill>
            <a:srgbClr val="FAFA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4320" y="1572768"/>
            <a:ext cx="4023360" cy="384048"/>
          </a:xfrm>
          <a:prstGeom prst="rect">
            <a:avLst/>
          </a:prstGeom>
          <a:solidFill>
            <a:srgbClr val="B91C1C"/>
          </a:solidFill>
          <a:ln w="12700">
            <a:solidFill>
              <a:srgbClr val="B91C1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572768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🔴  Competitive Matrix Pak Budi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74320" y="2002536"/>
            <a:ext cx="1371600" cy="320040"/>
          </a:xfrm>
          <a:prstGeom prst="rect">
            <a:avLst/>
          </a:prstGeom>
          <a:solidFill>
            <a:srgbClr val="CC2222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2002536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Faktor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691640" y="2002536"/>
            <a:ext cx="1005840" cy="320040"/>
          </a:xfrm>
          <a:prstGeom prst="rect">
            <a:avLst/>
          </a:prstGeom>
          <a:solidFill>
            <a:srgbClr val="CC2222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91640" y="2002536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Pak Budi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0" y="2002536"/>
            <a:ext cx="822960" cy="320040"/>
          </a:xfrm>
          <a:prstGeom prst="rect">
            <a:avLst/>
          </a:prstGeom>
          <a:solidFill>
            <a:srgbClr val="CC2222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0" y="2002536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Warung A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611880" y="2002536"/>
            <a:ext cx="685800" cy="320040"/>
          </a:xfrm>
          <a:prstGeom prst="rect">
            <a:avLst/>
          </a:prstGeom>
          <a:solidFill>
            <a:srgbClr val="CC2222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11880" y="2002536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Warung B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74320" y="2340864"/>
            <a:ext cx="137160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4320" y="2340864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Harga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1691640" y="2340864"/>
            <a:ext cx="1005840" cy="320040"/>
          </a:xfrm>
          <a:prstGeom prst="rect">
            <a:avLst/>
          </a:prstGeom>
          <a:solidFill>
            <a:srgbClr val="FFEA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691640" y="234086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91C1C"/>
                </a:solidFill>
              </a:rPr>
              <a:t>⭐⭐⭐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743200" y="2340864"/>
            <a:ext cx="82296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0" y="2340864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⭐⭐⭐⭐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11880" y="2340864"/>
            <a:ext cx="68580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11880" y="2340864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⭐⭐⭐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2679192"/>
            <a:ext cx="13716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4320" y="2679192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Rasa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1691640" y="2679192"/>
            <a:ext cx="1005840" cy="320040"/>
          </a:xfrm>
          <a:prstGeom prst="rect">
            <a:avLst/>
          </a:prstGeom>
          <a:solidFill>
            <a:srgbClr val="FFEA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691640" y="2679192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91C1C"/>
                </a:solidFill>
              </a:rPr>
              <a:t>⭐⭐⭐⭐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2743200" y="2679192"/>
            <a:ext cx="82296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43200" y="2679192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⭐⭐⭐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3611880" y="2679192"/>
            <a:ext cx="6858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611880" y="2679192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⭐⭐⭐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274320" y="3017520"/>
            <a:ext cx="137160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30175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Kebersihan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1691640" y="3017520"/>
            <a:ext cx="1005840" cy="320040"/>
          </a:xfrm>
          <a:prstGeom prst="rect">
            <a:avLst/>
          </a:prstGeom>
          <a:solidFill>
            <a:srgbClr val="FFEA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691640" y="301752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91C1C"/>
                </a:solidFill>
              </a:rPr>
              <a:t>⭐⭐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2743200" y="3017520"/>
            <a:ext cx="82296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743200" y="301752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3611880" y="3017520"/>
            <a:ext cx="68580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611880" y="30175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274320" y="3355848"/>
            <a:ext cx="13716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74320" y="3355848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Kecepatan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1691640" y="3355848"/>
            <a:ext cx="1005840" cy="320040"/>
          </a:xfrm>
          <a:prstGeom prst="rect">
            <a:avLst/>
          </a:prstGeom>
          <a:solidFill>
            <a:srgbClr val="FFEA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691640" y="335584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91C1C"/>
                </a:solidFill>
              </a:rPr>
              <a:t>⭐⭐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2743200" y="3355848"/>
            <a:ext cx="82296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743200" y="3355848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⭐⭐⭐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3611880" y="3355848"/>
            <a:ext cx="6858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611880" y="3355848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274320" y="3694176"/>
            <a:ext cx="137160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74320" y="3694176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Kesehatan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1691640" y="3694176"/>
            <a:ext cx="1005840" cy="320040"/>
          </a:xfrm>
          <a:prstGeom prst="rect">
            <a:avLst/>
          </a:prstGeom>
          <a:solidFill>
            <a:srgbClr val="FFEA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691640" y="3694176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91C1C"/>
                </a:solidFill>
              </a:rPr>
              <a:t>⭐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2743200" y="3694176"/>
            <a:ext cx="82296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0" y="3694176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3611880" y="3694176"/>
            <a:ext cx="685800" cy="320040"/>
          </a:xfrm>
          <a:prstGeom prst="rect">
            <a:avLst/>
          </a:prstGeom>
          <a:solidFill>
            <a:srgbClr val="FFF5F5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611880" y="3694176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274320" y="4032504"/>
            <a:ext cx="13716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74320" y="4032504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Kenyamanan</a:t>
            </a:r>
            <a:endParaRPr lang="en-US" sz="1000" dirty="0"/>
          </a:p>
        </p:txBody>
      </p:sp>
      <p:sp>
        <p:nvSpPr>
          <p:cNvPr id="60" name="Shape 58"/>
          <p:cNvSpPr/>
          <p:nvPr/>
        </p:nvSpPr>
        <p:spPr>
          <a:xfrm>
            <a:off x="1691640" y="4032504"/>
            <a:ext cx="1005840" cy="320040"/>
          </a:xfrm>
          <a:prstGeom prst="rect">
            <a:avLst/>
          </a:prstGeom>
          <a:solidFill>
            <a:srgbClr val="FFEA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691640" y="403250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91C1C"/>
                </a:solidFill>
              </a:rPr>
              <a:t>⭐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2743200" y="4032504"/>
            <a:ext cx="82296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743200" y="4032504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⭐⭐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3611880" y="4032504"/>
            <a:ext cx="6858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611880" y="4032504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33333"/>
                </a:solidFill>
              </a:rPr>
              <a:t>⭐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320040" y="468172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B91C1C"/>
                </a:solidFill>
              </a:rPr>
              <a:t>💡 Temuan: Semua warung lemah di Kesehatan &amp; Kenyamanan!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4480560" y="1572768"/>
            <a:ext cx="4389120" cy="3337560"/>
          </a:xfrm>
          <a:prstGeom prst="rect">
            <a:avLst/>
          </a:prstGeom>
          <a:solidFill>
            <a:srgbClr val="FAFA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480560" y="1572768"/>
            <a:ext cx="4389120" cy="384048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4480560" y="1572768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🔵  ERRC Action Plan Pak Budi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4526280" y="1993392"/>
            <a:ext cx="4297680" cy="630936"/>
          </a:xfrm>
          <a:prstGeom prst="rect">
            <a:avLst/>
          </a:prstGeom>
          <a:solidFill>
            <a:srgbClr val="FFF5F5"/>
          </a:solidFill>
          <a:ln w="6350">
            <a:solidFill>
              <a:srgbClr val="E53E3E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4572000" y="2011680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53E3E"/>
                </a:solidFill>
              </a:rPr>
              <a:t>❌ ELIMINATE</a:t>
            </a:r>
            <a:endParaRPr lang="en-US" sz="1100" dirty="0"/>
          </a:p>
        </p:txBody>
      </p:sp>
      <p:sp>
        <p:nvSpPr>
          <p:cNvPr id="72" name="Text 70"/>
          <p:cNvSpPr/>
          <p:nvPr/>
        </p:nvSpPr>
        <p:spPr>
          <a:xfrm>
            <a:off x="4572000" y="2221992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• Variasi lauk berlebihan (20 → 8 menu)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• Dekorasi mahal yang tidak fungsional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4526280" y="2697480"/>
            <a:ext cx="4297680" cy="630936"/>
          </a:xfrm>
          <a:prstGeom prst="rect">
            <a:avLst/>
          </a:prstGeom>
          <a:solidFill>
            <a:srgbClr val="FFFBF0"/>
          </a:solidFill>
          <a:ln w="6350">
            <a:solidFill>
              <a:srgbClr val="AC7B2E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4572000" y="2715768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C7B2E"/>
                </a:solidFill>
              </a:rPr>
              <a:t>⬇️ REDUCE</a:t>
            </a:r>
            <a:endParaRPr lang="en-US" sz="1100" dirty="0"/>
          </a:p>
        </p:txBody>
      </p:sp>
      <p:sp>
        <p:nvSpPr>
          <p:cNvPr id="75" name="Text 73"/>
          <p:cNvSpPr/>
          <p:nvPr/>
        </p:nvSpPr>
        <p:spPr>
          <a:xfrm>
            <a:off x="4572000" y="292608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• Porsi lemak tinggi dikurangi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• Jam buka dipersempit (fokus jam makan)</a:t>
            </a:r>
            <a:endParaRPr lang="en-US" sz="1050" dirty="0"/>
          </a:p>
        </p:txBody>
      </p:sp>
      <p:sp>
        <p:nvSpPr>
          <p:cNvPr id="76" name="Shape 74"/>
          <p:cNvSpPr/>
          <p:nvPr/>
        </p:nvSpPr>
        <p:spPr>
          <a:xfrm>
            <a:off x="4526280" y="3401568"/>
            <a:ext cx="4297680" cy="630936"/>
          </a:xfrm>
          <a:prstGeom prst="rect">
            <a:avLst/>
          </a:prstGeom>
          <a:solidFill>
            <a:srgbClr val="E8F8F5"/>
          </a:solidFill>
          <a:ln w="6350">
            <a:solidFill>
              <a:srgbClr val="50918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4572000" y="3419856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0918B"/>
                </a:solidFill>
              </a:rPr>
              <a:t>⬆️ RAISE</a:t>
            </a:r>
            <a:endParaRPr lang="en-US" sz="1100" dirty="0"/>
          </a:p>
        </p:txBody>
      </p:sp>
      <p:sp>
        <p:nvSpPr>
          <p:cNvPr id="78" name="Text 76"/>
          <p:cNvSpPr/>
          <p:nvPr/>
        </p:nvSpPr>
        <p:spPr>
          <a:xfrm>
            <a:off x="4572000" y="3630168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• Kebersihan &amp; higienitas dapur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• Kecepatan sajian (sistem antrian digital)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4526280" y="4105656"/>
            <a:ext cx="4297680" cy="630936"/>
          </a:xfrm>
          <a:prstGeom prst="rect">
            <a:avLst/>
          </a:prstGeom>
          <a:solidFill>
            <a:srgbClr val="EEF4E8"/>
          </a:solidFill>
          <a:ln w="6350">
            <a:solidFill>
              <a:srgbClr val="133622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4572000" y="4123944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33622"/>
                </a:solidFill>
              </a:rPr>
              <a:t>✨ CREATE</a:t>
            </a:r>
            <a:endParaRPr lang="en-US" sz="1100" dirty="0"/>
          </a:p>
        </p:txBody>
      </p:sp>
      <p:sp>
        <p:nvSpPr>
          <p:cNvPr id="81" name="Text 79"/>
          <p:cNvSpPr/>
          <p:nvPr/>
        </p:nvSpPr>
        <p:spPr>
          <a:xfrm>
            <a:off x="4572000" y="4334256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• Label kalori &amp; nutrisi tiap menu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• Paket diet sehat untuk karyawan kantor</a:t>
            </a:r>
            <a:endParaRPr lang="en-US" sz="1050" dirty="0"/>
          </a:p>
        </p:txBody>
      </p:sp>
      <p:sp>
        <p:nvSpPr>
          <p:cNvPr id="82" name="Text 80"/>
          <p:cNvSpPr/>
          <p:nvPr/>
        </p:nvSpPr>
        <p:spPr>
          <a:xfrm>
            <a:off x="4480560" y="4754880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33622"/>
                </a:solidFill>
              </a:rPr>
              <a:t>🎯 Hasil: Pak Budi jadi pilihan karyawan kantoran area tersebut!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33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Ocean vs Blue Ocean — Perbandingan Lengkap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BBDB7"/>
                </a:solidFill>
              </a:rPr>
              <a:t>Ringkasan perbedaan fundamental antara dua pendekatan strategi bisnis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286000" y="1005840"/>
            <a:ext cx="3108960" cy="457200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86000" y="1005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🔴  RED OCEAN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577840" y="1005840"/>
            <a:ext cx="3291840" cy="457200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577840" y="10058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🔵  BLUE OCEAN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74320" y="1554480"/>
            <a:ext cx="1965960" cy="411480"/>
          </a:xfrm>
          <a:prstGeom prst="rect">
            <a:avLst/>
          </a:prstGeom>
          <a:solidFill>
            <a:srgbClr val="1E5235"/>
          </a:solidFill>
          <a:ln w="12700">
            <a:solidFill>
              <a:srgbClr val="1A4A3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155448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Fokus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286000" y="1554480"/>
            <a:ext cx="3108960" cy="411480"/>
          </a:xfrm>
          <a:prstGeom prst="rect">
            <a:avLst/>
          </a:prstGeom>
          <a:solidFill>
            <a:srgbClr val="FFF5F5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331720" y="155448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91C1C"/>
                </a:solidFill>
              </a:rPr>
              <a:t>Kalahkan kompetitor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577840" y="1554480"/>
            <a:ext cx="3291840" cy="411480"/>
          </a:xfrm>
          <a:prstGeom prst="rect">
            <a:avLst/>
          </a:prstGeom>
          <a:solidFill>
            <a:srgbClr val="E8F8F5"/>
          </a:solidFill>
          <a:ln w="6350">
            <a:solidFill>
              <a:srgbClr val="A0DDD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623560" y="155448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50918B"/>
                </a:solidFill>
              </a:rPr>
              <a:t>Buat kompetitor tidak relevan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274320" y="2029968"/>
            <a:ext cx="1965960" cy="411480"/>
          </a:xfrm>
          <a:prstGeom prst="rect">
            <a:avLst/>
          </a:prstGeom>
          <a:solidFill>
            <a:srgbClr val="1E5235"/>
          </a:solidFill>
          <a:ln w="12700">
            <a:solidFill>
              <a:srgbClr val="1A4A3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202996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Pasar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286000" y="2029968"/>
            <a:ext cx="3108960" cy="411480"/>
          </a:xfrm>
          <a:prstGeom prst="rect">
            <a:avLst/>
          </a:prstGeom>
          <a:solidFill>
            <a:srgbClr val="FFF5F5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31720" y="20299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91C1C"/>
                </a:solidFill>
              </a:rPr>
              <a:t>Pasar yang sudah ada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577840" y="2029968"/>
            <a:ext cx="3291840" cy="411480"/>
          </a:xfrm>
          <a:prstGeom prst="rect">
            <a:avLst/>
          </a:prstGeom>
          <a:solidFill>
            <a:srgbClr val="E8F8F5"/>
          </a:solidFill>
          <a:ln w="6350">
            <a:solidFill>
              <a:srgbClr val="A0DDD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23560" y="2029968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50918B"/>
                </a:solidFill>
              </a:rPr>
              <a:t>Pasar baru yang diciptakan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74320" y="2505456"/>
            <a:ext cx="1965960" cy="411480"/>
          </a:xfrm>
          <a:prstGeom prst="rect">
            <a:avLst/>
          </a:prstGeom>
          <a:solidFill>
            <a:srgbClr val="1E5235"/>
          </a:solidFill>
          <a:ln w="12700">
            <a:solidFill>
              <a:srgbClr val="1A4A3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4320" y="2505456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Permintaan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286000" y="2505456"/>
            <a:ext cx="3108960" cy="411480"/>
          </a:xfrm>
          <a:prstGeom prst="rect">
            <a:avLst/>
          </a:prstGeom>
          <a:solidFill>
            <a:srgbClr val="FFF5F5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331720" y="2505456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91C1C"/>
                </a:solidFill>
              </a:rPr>
              <a:t>Rebut permintaan yang ada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577840" y="2505456"/>
            <a:ext cx="3291840" cy="411480"/>
          </a:xfrm>
          <a:prstGeom prst="rect">
            <a:avLst/>
          </a:prstGeom>
          <a:solidFill>
            <a:srgbClr val="E8F8F5"/>
          </a:solidFill>
          <a:ln w="6350">
            <a:solidFill>
              <a:srgbClr val="A0DDD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23560" y="2505456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50918B"/>
                </a:solidFill>
              </a:rPr>
              <a:t>Ciptakan &amp; tangkap permintaan baru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274320" y="2980944"/>
            <a:ext cx="1965960" cy="411480"/>
          </a:xfrm>
          <a:prstGeom prst="rect">
            <a:avLst/>
          </a:prstGeom>
          <a:solidFill>
            <a:srgbClr val="1E5235"/>
          </a:solidFill>
          <a:ln w="12700">
            <a:solidFill>
              <a:srgbClr val="1A4A3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74320" y="2980944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Pilihan strategi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286000" y="2980944"/>
            <a:ext cx="3108960" cy="411480"/>
          </a:xfrm>
          <a:prstGeom prst="rect">
            <a:avLst/>
          </a:prstGeom>
          <a:solidFill>
            <a:srgbClr val="FFF5F5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331720" y="2980944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91C1C"/>
                </a:solidFill>
              </a:rPr>
              <a:t>Nilai ATAU biaya rendah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5577840" y="2980944"/>
            <a:ext cx="3291840" cy="411480"/>
          </a:xfrm>
          <a:prstGeom prst="rect">
            <a:avLst/>
          </a:prstGeom>
          <a:solidFill>
            <a:srgbClr val="E8F8F5"/>
          </a:solidFill>
          <a:ln w="6350">
            <a:solidFill>
              <a:srgbClr val="A0DDD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623560" y="2980944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50918B"/>
                </a:solidFill>
              </a:rPr>
              <a:t>Nilai DAN biaya rendah bersamaan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274320" y="3456432"/>
            <a:ext cx="1965960" cy="411480"/>
          </a:xfrm>
          <a:prstGeom prst="rect">
            <a:avLst/>
          </a:prstGeom>
          <a:solidFill>
            <a:srgbClr val="1E5235"/>
          </a:solidFill>
          <a:ln w="12700">
            <a:solidFill>
              <a:srgbClr val="1A4A3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74320" y="345643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Kompetisi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2286000" y="3456432"/>
            <a:ext cx="3108960" cy="411480"/>
          </a:xfrm>
          <a:prstGeom prst="rect">
            <a:avLst/>
          </a:prstGeom>
          <a:solidFill>
            <a:srgbClr val="FFF5F5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331720" y="3456432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91C1C"/>
                </a:solidFill>
              </a:rPr>
              <a:t>Sangat tinggi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5577840" y="3456432"/>
            <a:ext cx="3291840" cy="411480"/>
          </a:xfrm>
          <a:prstGeom prst="rect">
            <a:avLst/>
          </a:prstGeom>
          <a:solidFill>
            <a:srgbClr val="E8F8F5"/>
          </a:solidFill>
          <a:ln w="6350">
            <a:solidFill>
              <a:srgbClr val="A0DDD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623560" y="3456432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50918B"/>
                </a:solidFill>
              </a:rPr>
              <a:t>Minimal atau tidak ada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274320" y="3931920"/>
            <a:ext cx="1965960" cy="411480"/>
          </a:xfrm>
          <a:prstGeom prst="rect">
            <a:avLst/>
          </a:prstGeom>
          <a:solidFill>
            <a:srgbClr val="1E5235"/>
          </a:solidFill>
          <a:ln w="12700">
            <a:solidFill>
              <a:srgbClr val="1A4A3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4320" y="39319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Alat utama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2286000" y="3931920"/>
            <a:ext cx="3108960" cy="411480"/>
          </a:xfrm>
          <a:prstGeom prst="rect">
            <a:avLst/>
          </a:prstGeom>
          <a:solidFill>
            <a:srgbClr val="FFF5F5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2331720" y="393192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91C1C"/>
                </a:solidFill>
              </a:rPr>
              <a:t>Competitive Matrix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5577840" y="3931920"/>
            <a:ext cx="3291840" cy="411480"/>
          </a:xfrm>
          <a:prstGeom prst="rect">
            <a:avLst/>
          </a:prstGeom>
          <a:solidFill>
            <a:srgbClr val="E8F8F5"/>
          </a:solidFill>
          <a:ln w="6350">
            <a:solidFill>
              <a:srgbClr val="A0DDD5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623560" y="393192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50918B"/>
                </a:solidFill>
              </a:rPr>
              <a:t>Strategy Canvas &amp; ERRC</a:t>
            </a:r>
            <a:endParaRPr lang="en-US" sz="1150" dirty="0"/>
          </a:p>
        </p:txBody>
      </p:sp>
      <p:sp>
        <p:nvSpPr>
          <p:cNvPr id="45" name="Shape 43"/>
          <p:cNvSpPr/>
          <p:nvPr/>
        </p:nvSpPr>
        <p:spPr>
          <a:xfrm>
            <a:off x="274320" y="4407408"/>
            <a:ext cx="1965960" cy="411480"/>
          </a:xfrm>
          <a:prstGeom prst="rect">
            <a:avLst/>
          </a:prstGeom>
          <a:solidFill>
            <a:srgbClr val="1E5235"/>
          </a:solidFill>
          <a:ln w="12700">
            <a:solidFill>
              <a:srgbClr val="1A4A30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4074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Cocok untuk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2286000" y="4407408"/>
            <a:ext cx="3108960" cy="411480"/>
          </a:xfrm>
          <a:prstGeom prst="rect">
            <a:avLst/>
          </a:prstGeom>
          <a:solidFill>
            <a:srgbClr val="FFF5F5"/>
          </a:solidFill>
          <a:ln w="6350">
            <a:solidFill>
              <a:srgbClr val="FFCCCC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331720" y="440740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91C1C"/>
                </a:solidFill>
              </a:rPr>
              <a:t>Posisi &amp; mempertahankan pasar</a:t>
            </a:r>
            <a:endParaRPr lang="en-US" sz="1150" dirty="0"/>
          </a:p>
        </p:txBody>
      </p:sp>
      <p:sp>
        <p:nvSpPr>
          <p:cNvPr id="49" name="Shape 47"/>
          <p:cNvSpPr/>
          <p:nvPr/>
        </p:nvSpPr>
        <p:spPr>
          <a:xfrm>
            <a:off x="5577840" y="4407408"/>
            <a:ext cx="3291840" cy="411480"/>
          </a:xfrm>
          <a:prstGeom prst="rect">
            <a:avLst/>
          </a:prstGeom>
          <a:solidFill>
            <a:srgbClr val="E8F8F5"/>
          </a:solidFill>
          <a:ln w="6350">
            <a:solidFill>
              <a:srgbClr val="A0DDD5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623560" y="4407408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50918B"/>
                </a:solidFill>
              </a:rPr>
              <a:t>Pertumbuhan &amp; diferensiasi bisnis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33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dari Mana?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65760" y="65836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7BBDB7"/>
                </a:solidFill>
              </a:rPr>
              <a:t>Action Plan untuk minggu ini — untuk bisnis Anda yang sudah berjalan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2743200" cy="3675888"/>
          </a:xfrm>
          <a:prstGeom prst="rect">
            <a:avLst/>
          </a:prstGeom>
          <a:solidFill>
            <a:srgbClr val="0A1F18"/>
          </a:solidFill>
          <a:ln w="19050">
            <a:solidFill>
              <a:srgbClr val="AC7B2E"/>
            </a:solidFill>
            <a:prstDash val="solid"/>
          </a:ln>
          <a:effectLst>
            <a:outerShdw blurRad="127000" dist="508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005840"/>
            <a:ext cx="2743200" cy="457200"/>
          </a:xfrm>
          <a:prstGeom prst="rect">
            <a:avLst/>
          </a:prstGeom>
          <a:solidFill>
            <a:srgbClr val="AC7B2E"/>
          </a:solidFill>
          <a:ln w="12700">
            <a:solidFill>
              <a:srgbClr val="AC7B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0058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3622"/>
                </a:solidFill>
              </a:rPr>
              <a:t>MINGGU INI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157276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List semua kompetitor langsung Anda (minimal 3)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395728"/>
            <a:ext cx="2468880" cy="0"/>
          </a:xfrm>
          <a:prstGeom prst="line">
            <a:avLst/>
          </a:prstGeom>
          <a:noFill/>
          <a:ln w="6350">
            <a:solidFill>
              <a:srgbClr val="AC7B2E">
                <a:alpha val="4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1480" y="257860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Tentukan 6-8 faktor pembanding paling penting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401568"/>
            <a:ext cx="2468880" cy="0"/>
          </a:xfrm>
          <a:prstGeom prst="line">
            <a:avLst/>
          </a:prstGeom>
          <a:noFill/>
          <a:ln w="6350">
            <a:solidFill>
              <a:srgbClr val="AC7B2E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1480" y="358444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Mulai isi Competitive Matrix — jujur &amp; objektif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00400" y="1005840"/>
            <a:ext cx="2743200" cy="3675888"/>
          </a:xfrm>
          <a:prstGeom prst="rect">
            <a:avLst/>
          </a:prstGeom>
          <a:solidFill>
            <a:srgbClr val="0A1F18"/>
          </a:solidFill>
          <a:ln w="19050">
            <a:solidFill>
              <a:srgbClr val="50918B"/>
            </a:solidFill>
            <a:prstDash val="solid"/>
          </a:ln>
          <a:effectLst>
            <a:outerShdw blurRad="127000" dist="508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0" y="1005840"/>
            <a:ext cx="2743200" cy="457200"/>
          </a:xfrm>
          <a:prstGeom prst="rect">
            <a:avLst/>
          </a:prstGeom>
          <a:solidFill>
            <a:srgbClr val="50918B"/>
          </a:solidFill>
          <a:ln w="12700">
            <a:solidFill>
              <a:srgbClr val="5091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00400" y="10058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3622"/>
                </a:solidFill>
              </a:rPr>
              <a:t>MINGGU DEPAN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337560" y="157276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Analisis hasil matrix: di mana kelemahan terbesar?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337560" y="2395728"/>
            <a:ext cx="2468880" cy="0"/>
          </a:xfrm>
          <a:prstGeom prst="line">
            <a:avLst/>
          </a:prstGeom>
          <a:noFill/>
          <a:ln w="6350">
            <a:solidFill>
              <a:srgbClr val="50918B">
                <a:alpha val="4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337560" y="257860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Tanya 5 pelanggan: apa yang paling &amp; paling kurang mereka suka?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337560" y="3401568"/>
            <a:ext cx="2468880" cy="0"/>
          </a:xfrm>
          <a:prstGeom prst="line">
            <a:avLst/>
          </a:prstGeom>
          <a:noFill/>
          <a:ln w="6350">
            <a:solidFill>
              <a:srgbClr val="50918B">
                <a:alpha val="4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37560" y="358444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Buat Strategy Canvas bisnis Anda vs kompetitor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126480" y="1005840"/>
            <a:ext cx="2743200" cy="3675888"/>
          </a:xfrm>
          <a:prstGeom prst="rect">
            <a:avLst/>
          </a:prstGeom>
          <a:solidFill>
            <a:srgbClr val="0A1F18"/>
          </a:solidFill>
          <a:ln w="19050">
            <a:solidFill>
              <a:srgbClr val="7BBDB7"/>
            </a:solidFill>
            <a:prstDash val="solid"/>
          </a:ln>
          <a:effectLst>
            <a:outerShdw blurRad="127000" dist="508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126480" y="1005840"/>
            <a:ext cx="2743200" cy="457200"/>
          </a:xfrm>
          <a:prstGeom prst="rect">
            <a:avLst/>
          </a:prstGeom>
          <a:solidFill>
            <a:srgbClr val="7BBDB7"/>
          </a:solidFill>
          <a:ln w="12700">
            <a:solidFill>
              <a:srgbClr val="7BBDB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26480" y="10058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3622"/>
                </a:solidFill>
              </a:rPr>
              <a:t>BULAN INI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263640" y="157276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Isi ERRC Framework untuk bisnis Anda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263640" y="2395728"/>
            <a:ext cx="2468880" cy="0"/>
          </a:xfrm>
          <a:prstGeom prst="line">
            <a:avLst/>
          </a:prstGeom>
          <a:noFill/>
          <a:ln w="6350">
            <a:solidFill>
              <a:srgbClr val="7BBDB7">
                <a:alpha val="4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63640" y="257860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Pilih 1-2 aksi dari ERRC yang paling mudah diimplementasi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263640" y="3401568"/>
            <a:ext cx="2468880" cy="0"/>
          </a:xfrm>
          <a:prstGeom prst="line">
            <a:avLst/>
          </a:prstGeom>
          <a:noFill/>
          <a:ln w="6350">
            <a:solidFill>
              <a:srgbClr val="7BBDB7">
                <a:alpha val="4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263640" y="3584448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Uji coba kecil &amp; ukur hasilnya dalam 2 minggu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57200" y="473659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7BBDB7"/>
                </a:solidFill>
              </a:rPr>
              <a:t>"Bisnis yang bertahan bukan yang terkuat, tapi yang paling cepat beradaptasi dan berani berbeda."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1746</Words>
  <Application>Microsoft Macintosh PowerPoint</Application>
  <PresentationFormat>On-screen Show (16:9)</PresentationFormat>
  <Paragraphs>320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Ocean &amp; Red Ocean Strategy</dc:title>
  <dc:subject>PptxGenJS Presentation</dc:subject>
  <dc:creator>PptxGenJS</dc:creator>
  <cp:lastModifiedBy>fiqgant</cp:lastModifiedBy>
  <cp:revision>4</cp:revision>
  <dcterms:created xsi:type="dcterms:W3CDTF">2026-04-17T01:41:30Z</dcterms:created>
  <dcterms:modified xsi:type="dcterms:W3CDTF">2026-04-17T01:55:26Z</dcterms:modified>
</cp:coreProperties>
</file>